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900" r:id="rId4"/>
  </p:sldMasterIdLst>
  <p:notesMasterIdLst>
    <p:notesMasterId r:id="rId11"/>
  </p:notesMasterIdLst>
  <p:sldIdLst>
    <p:sldId id="256" r:id="rId5"/>
    <p:sldId id="257" r:id="rId6"/>
    <p:sldId id="259" r:id="rId7"/>
    <p:sldId id="258" r:id="rId8"/>
    <p:sldId id="859" r:id="rId9"/>
    <p:sldId id="85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50"/>
  </p:normalViewPr>
  <p:slideViewPr>
    <p:cSldViewPr snapToGrid="0" snapToObjects="1">
      <p:cViewPr varScale="1">
        <p:scale>
          <a:sx n="61" d="100"/>
          <a:sy n="61" d="100"/>
        </p:scale>
        <p:origin x="8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E039C-83F2-E147-9F2D-75C6A621E4DA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0E784-2655-D944-8273-D13A0E562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88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E0E784-2655-D944-8273-D13A0E562E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260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defRPr/>
            </a:pPr>
            <a:fld id="{1393CE47-FC7A-4C29-98B8-FD7AEBC217F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11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9C04-44A4-CF4D-BCCF-91B0EC4D587F}" type="datetime1">
              <a:rPr lang="en-ZA" smtClean="0"/>
              <a:t>2025/09/11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4C807A-582D-5536-03F1-D0D54C27D9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267" y="-5"/>
            <a:ext cx="12180730" cy="685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455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, rectangle&#10;&#10;Description automatically generated">
            <a:extLst>
              <a:ext uri="{FF2B5EF4-FFF2-40B4-BE49-F238E27FC236}">
                <a16:creationId xmlns:a16="http://schemas.microsoft.com/office/drawing/2014/main" id="{110471AB-3DFE-9A6B-799A-FC0E292FB5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68" y="0"/>
            <a:ext cx="1216946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67419" y="577970"/>
            <a:ext cx="11644221" cy="897147"/>
          </a:xfrm>
        </p:spPr>
        <p:txBody>
          <a:bodyPr>
            <a:normAutofit/>
          </a:bodyPr>
          <a:lstStyle>
            <a:lvl1pPr>
              <a:lnSpc>
                <a:spcPts val="3080"/>
              </a:lnSpc>
              <a:defRPr sz="3500" b="1">
                <a:latin typeface="+mn-lt"/>
              </a:defRPr>
            </a:lvl1pPr>
          </a:lstStyle>
          <a:p>
            <a:r>
              <a:rPr lang="en-US" dirty="0"/>
              <a:t>Heading goes here, up to maximum 2 lines, sentence case, Aptos 35pt, bold</a:t>
            </a:r>
          </a:p>
        </p:txBody>
      </p:sp>
      <p:sp>
        <p:nvSpPr>
          <p:cNvPr id="3" name="Content Placeholder 2"/>
          <p:cNvSpPr>
            <a:spLocks noGrp="1" noRot="1" noMove="1" noResize="1" noEditPoints="1" noAdjustHandles="1" noChangeArrowheads="1" noChangeShapeType="1"/>
          </p:cNvSpPr>
          <p:nvPr>
            <p:ph idx="1" hasCustomPrompt="1"/>
          </p:nvPr>
        </p:nvSpPr>
        <p:spPr>
          <a:xfrm>
            <a:off x="267419" y="1759790"/>
            <a:ext cx="11644221" cy="4839418"/>
          </a:xfrm>
        </p:spPr>
        <p:txBody>
          <a:bodyPr/>
          <a:lstStyle>
            <a:lvl1pPr algn="l">
              <a:defRPr/>
            </a:lvl1pPr>
            <a:lvl2pPr marL="536575" indent="-268288">
              <a:buFont typeface="Symbol" panose="05050102010706020507" pitchFamily="18" charset="2"/>
              <a:buChar char=""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en-GB" dirty="0"/>
              <a:t>Bullet style, Aptos 28pt, justified, not bold</a:t>
            </a:r>
          </a:p>
          <a:p>
            <a:pPr lvl="1"/>
            <a:r>
              <a:rPr lang="en-GB" dirty="0"/>
              <a:t>Tab for 2nd level bullet, Aptos 24pt, justified, not bold</a:t>
            </a:r>
          </a:p>
          <a:p>
            <a:pPr lvl="4"/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42CDA21-FB34-2E10-6FC6-41A385019286}"/>
              </a:ext>
            </a:extLst>
          </p:cNvPr>
          <p:cNvSpPr txBox="1">
            <a:spLocks/>
          </p:cNvSpPr>
          <p:nvPr userDrawn="1"/>
        </p:nvSpPr>
        <p:spPr>
          <a:xfrm>
            <a:off x="11371556" y="0"/>
            <a:ext cx="540084" cy="362914"/>
          </a:xfrm>
          <a:prstGeom prst="rect">
            <a:avLst/>
          </a:prstGeom>
        </p:spPr>
        <p:txBody>
          <a:bodyPr vert="horz" lIns="91440" tIns="45720" rIns="91440" bIns="45720" rtlCol="0" anchor="ctr" anchorCtr="1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CF6FBCE-0EFB-9341-AF14-772DDDB8FE9A}" type="slidenum">
              <a:rPr lang="en-US" sz="14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pPr/>
              <a:t>‹#›</a:t>
            </a:fld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3347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06901-97E9-EC48-853A-C1E7E6BC4AA2}" type="datetime1">
              <a:rPr lang="en-ZA" smtClean="0"/>
              <a:t>2025/09/11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5583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FC8E3-AC9B-484F-A89A-11D48F91BD50}" type="datetime1">
              <a:rPr lang="en-ZA" smtClean="0"/>
              <a:t>2025/09/11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1548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73CD7-1148-2F44-B63B-DE7490027093}" type="datetime1">
              <a:rPr lang="en-ZA" smtClean="0"/>
              <a:t>2025/09/11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169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C203-3373-6B42-997B-6A5702094014}" type="datetime1">
              <a:rPr lang="en-ZA" smtClean="0"/>
              <a:t>2025/09/11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341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419AA-2EEB-AD4B-BFF7-1B911BDF0757}" type="datetime1">
              <a:rPr lang="en-ZA" smtClean="0"/>
              <a:t>2025/09/11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0561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9161-6F42-1849-8689-A2198D8BC5D0}" type="datetime1">
              <a:rPr lang="en-ZA" smtClean="0"/>
              <a:t>2025/09/11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32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3A3FC-878C-8F47-B106-AE211DEC66D8}" type="datetime1">
              <a:rPr lang="en-ZA" smtClean="0"/>
              <a:t>2025/09/11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4726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1FB4-306C-B14F-9DF4-0FD9AB22B8E7}" type="datetime1">
              <a:rPr lang="en-ZA" smtClean="0"/>
              <a:t>2025/09/11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771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B79-E675-C345-883A-F23F764B154F}" type="datetime1">
              <a:rPr lang="en-ZA" smtClean="0"/>
              <a:t>2025/09/11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708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1792E-29FB-8649-BB25-70B41D2B30B2}" type="datetime1">
              <a:rPr lang="en-ZA" smtClean="0"/>
              <a:t>2025/09/11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6FBCE-0EFB-9341-AF14-772DDDB8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7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36575" indent="-268288" algn="l" defTabSz="914400" rtl="0" eaLnBrk="1" latinLnBrk="0" hangingPunct="1">
        <a:lnSpc>
          <a:spcPct val="90000"/>
        </a:lnSpc>
        <a:spcBef>
          <a:spcPts val="500"/>
        </a:spcBef>
        <a:buFont typeface="Symbol" panose="05050102010706020507" pitchFamily="18" charset="2"/>
        <a:buChar char="-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mfma.treasury.gov.za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zaf01.safelinks.protection.outlook.com/?url=https%3A%2F%2Ftreasury.gov.za%2F&amp;data=05%7C02%7CUna.Rautenbach%40treasury.gov.za%7Cff0aac769b814459456c08ddef608e76%7C1a45348f02b44f9aa7a87786f6dd3245%7C1%7C0%7C638929920183113260%7CUnknown%7CTWFpbGZsb3d8eyJFbXB0eU1hcGkiOnRydWUsIlYiOiIwLjAuMDAwMCIsIlAiOiJXaW4zMiIsIkFOIjoiTWFpbCIsIldUIjoyfQ%3D%3D%7C0%7C%7C%7C&amp;sdata=1a13OfnlOMDa4OA0gUQk6npkgt%2B7PqNUMykWvGxRDt4%3D&amp;reserved=0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vulekamali.gov.za/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municipalmoney.gov.za/" TargetMode="External"/><Relationship Id="rId4" Type="http://schemas.openxmlformats.org/officeDocument/2006/relationships/hyperlink" Target="https://lg.treasury.gov.za/ibi_apps/welcome" TargetMode="External"/><Relationship Id="rId9" Type="http://schemas.openxmlformats.org/officeDocument/2006/relationships/hyperlink" Target="http://mfma.gov.z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86C338B-0C2D-A5DD-0110-85E29C38B47D}"/>
              </a:ext>
            </a:extLst>
          </p:cNvPr>
          <p:cNvSpPr txBox="1"/>
          <p:nvPr/>
        </p:nvSpPr>
        <p:spPr>
          <a:xfrm>
            <a:off x="819806" y="2001072"/>
            <a:ext cx="760948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4000" b="1" dirty="0">
                <a:solidFill>
                  <a:schemeClr val="bg1"/>
                </a:solidFill>
              </a:rPr>
              <a:t>OGP South Africa MSF meeting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1F3E65-9088-63BD-98ED-1322858E56F3}"/>
              </a:ext>
            </a:extLst>
          </p:cNvPr>
          <p:cNvSpPr txBox="1"/>
          <p:nvPr/>
        </p:nvSpPr>
        <p:spPr>
          <a:xfrm>
            <a:off x="9339996" y="989229"/>
            <a:ext cx="1935272" cy="2265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20"/>
              </a:lnSpc>
            </a:pPr>
            <a:r>
              <a:rPr lang="en-US" sz="1400" dirty="0">
                <a:solidFill>
                  <a:schemeClr val="bg1"/>
                </a:solidFill>
              </a:rPr>
              <a:t>PRESENTED BY:</a:t>
            </a:r>
          </a:p>
          <a:p>
            <a:pPr>
              <a:lnSpc>
                <a:spcPts val="1720"/>
              </a:lnSpc>
            </a:pPr>
            <a:endParaRPr lang="en-US" sz="1400" dirty="0">
              <a:solidFill>
                <a:schemeClr val="bg1"/>
              </a:solidFill>
            </a:endParaRPr>
          </a:p>
          <a:p>
            <a:pPr>
              <a:lnSpc>
                <a:spcPts val="1720"/>
              </a:lnSpc>
            </a:pPr>
            <a:r>
              <a:rPr lang="en-US" sz="1400" b="1" dirty="0">
                <a:solidFill>
                  <a:schemeClr val="bg1"/>
                </a:solidFill>
              </a:rPr>
              <a:t>Una Rautenbach</a:t>
            </a:r>
          </a:p>
          <a:p>
            <a:pPr>
              <a:lnSpc>
                <a:spcPts val="1720"/>
              </a:lnSpc>
            </a:pPr>
            <a:endParaRPr lang="en-US" sz="1400" b="1" dirty="0">
              <a:solidFill>
                <a:schemeClr val="bg1"/>
              </a:solidFill>
            </a:endParaRPr>
          </a:p>
          <a:p>
            <a:pPr>
              <a:lnSpc>
                <a:spcPts val="1720"/>
              </a:lnSpc>
            </a:pPr>
            <a:r>
              <a:rPr lang="en-US" sz="1400" b="1" dirty="0">
                <a:solidFill>
                  <a:schemeClr val="bg1"/>
                </a:solidFill>
              </a:rPr>
              <a:t>Title:</a:t>
            </a:r>
          </a:p>
          <a:p>
            <a:pPr>
              <a:lnSpc>
                <a:spcPts val="1720"/>
              </a:lnSpc>
            </a:pPr>
            <a:r>
              <a:rPr lang="en-US" sz="1400" i="1" dirty="0">
                <a:solidFill>
                  <a:schemeClr val="bg1"/>
                </a:solidFill>
              </a:rPr>
              <a:t>Director: LGDRS &amp; mSCOA</a:t>
            </a:r>
          </a:p>
          <a:p>
            <a:pPr>
              <a:lnSpc>
                <a:spcPts val="1720"/>
              </a:lnSpc>
            </a:pPr>
            <a:r>
              <a:rPr lang="en-US" sz="1400" i="1" dirty="0">
                <a:solidFill>
                  <a:schemeClr val="bg1"/>
                </a:solidFill>
              </a:rPr>
              <a:t>National Treasury</a:t>
            </a:r>
          </a:p>
          <a:p>
            <a:pPr>
              <a:lnSpc>
                <a:spcPts val="1720"/>
              </a:lnSpc>
            </a:pPr>
            <a:endParaRPr lang="en-US" sz="1400" b="1" dirty="0">
              <a:solidFill>
                <a:schemeClr val="bg1"/>
              </a:solidFill>
            </a:endParaRPr>
          </a:p>
          <a:p>
            <a:pPr>
              <a:lnSpc>
                <a:spcPts val="1720"/>
              </a:lnSpc>
            </a:pPr>
            <a:r>
              <a:rPr lang="en-US" sz="1400" b="1" dirty="0">
                <a:solidFill>
                  <a:schemeClr val="bg1"/>
                </a:solidFill>
              </a:rPr>
              <a:t>11 SEPTEMBER 2025</a:t>
            </a:r>
          </a:p>
        </p:txBody>
      </p:sp>
    </p:spTree>
    <p:extLst>
      <p:ext uri="{BB962C8B-B14F-4D97-AF65-F5344CB8AC3E}">
        <p14:creationId xmlns:p14="http://schemas.microsoft.com/office/powerpoint/2010/main" val="301266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Webinar: FROM YOUR POCKET TO PUBLIC SERVICES - TRACKING MUNICIPAL BUDGETS</a:t>
            </a:r>
          </a:p>
        </p:txBody>
      </p:sp>
      <p:sp>
        <p:nvSpPr>
          <p:cNvPr id="3" name="Content Placeholder 2"/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ZA" b="1" dirty="0"/>
              <a:t>Date</a:t>
            </a:r>
            <a:r>
              <a:rPr lang="en-ZA" dirty="0"/>
              <a:t>: 15 April 2025 </a:t>
            </a:r>
          </a:p>
          <a:p>
            <a:r>
              <a:rPr lang="en-ZA" b="1" dirty="0"/>
              <a:t>Platform</a:t>
            </a:r>
            <a:r>
              <a:rPr lang="en-ZA" dirty="0"/>
              <a:t>: Virtual (MS Teams)</a:t>
            </a:r>
          </a:p>
          <a:p>
            <a:r>
              <a:rPr lang="en-ZA" b="1" dirty="0"/>
              <a:t>Jointly hosted by</a:t>
            </a:r>
            <a:r>
              <a:rPr lang="en-ZA" dirty="0"/>
              <a:t>: National Treasury, Government Technical Advisory Centre (GTAC) and Public Affairs Research Institute (PARI)</a:t>
            </a:r>
          </a:p>
          <a:p>
            <a:r>
              <a:rPr lang="en-ZA" b="1" dirty="0"/>
              <a:t>Audience</a:t>
            </a:r>
            <a:r>
              <a:rPr lang="en-ZA" dirty="0"/>
              <a:t>: Civil Based Organisations, NGOs</a:t>
            </a:r>
          </a:p>
          <a:p>
            <a:r>
              <a:rPr lang="en-ZA" b="1" dirty="0"/>
              <a:t>Number of attendees: </a:t>
            </a:r>
            <a:r>
              <a:rPr lang="en-ZA" dirty="0"/>
              <a:t>492</a:t>
            </a:r>
          </a:p>
          <a:p>
            <a:r>
              <a:rPr lang="en-ZA" b="1" dirty="0"/>
              <a:t>Objectives</a:t>
            </a:r>
            <a:r>
              <a:rPr lang="en-ZA" dirty="0"/>
              <a:t>: </a:t>
            </a:r>
          </a:p>
          <a:p>
            <a:pPr lvl="1"/>
            <a:r>
              <a:rPr lang="en-ZA" dirty="0"/>
              <a:t>To provide citizens with a basic understanding of the revenue and spending trends of local government to re-enforce the citizens constitutional role to hold public representatives accountable for the responsible and transparent use of public funds</a:t>
            </a:r>
          </a:p>
          <a:p>
            <a:pPr lvl="1"/>
            <a:r>
              <a:rPr lang="en-ZA" dirty="0"/>
              <a:t>To raise awareness on where citizens can find information on municipal budgets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139561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A769B-96CC-C073-86D7-BB52123A7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Webinar: FROM YOUR POCKET TO PUBLIC SERVICES - TRACKING MUNICIPAL BUDGETS</a:t>
            </a:r>
            <a:endParaRPr lang="en-ZA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7F2C3E36-204E-815E-40B6-36D3CDDA3D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510738"/>
              </p:ext>
            </p:extLst>
          </p:nvPr>
        </p:nvGraphicFramePr>
        <p:xfrm>
          <a:off x="280359" y="1828951"/>
          <a:ext cx="11333571" cy="44605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550">
                  <a:extLst>
                    <a:ext uri="{9D8B030D-6E8A-4147-A177-3AD203B41FA5}">
                      <a16:colId xmlns:a16="http://schemas.microsoft.com/office/drawing/2014/main" val="886578025"/>
                    </a:ext>
                  </a:extLst>
                </a:gridCol>
                <a:gridCol w="2450374">
                  <a:extLst>
                    <a:ext uri="{9D8B030D-6E8A-4147-A177-3AD203B41FA5}">
                      <a16:colId xmlns:a16="http://schemas.microsoft.com/office/drawing/2014/main" val="3860378471"/>
                    </a:ext>
                  </a:extLst>
                </a:gridCol>
                <a:gridCol w="7262647">
                  <a:extLst>
                    <a:ext uri="{9D8B030D-6E8A-4147-A177-3AD203B41FA5}">
                      <a16:colId xmlns:a16="http://schemas.microsoft.com/office/drawing/2014/main" val="1774577054"/>
                    </a:ext>
                  </a:extLst>
                </a:gridCol>
              </a:tblGrid>
              <a:tr h="1936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TIME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ITEM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SPEAKER/FACILITATOR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/>
                </a:tc>
                <a:extLst>
                  <a:ext uri="{0D108BD9-81ED-4DB2-BD59-A6C34878D82A}">
                    <a16:rowId xmlns:a16="http://schemas.microsoft.com/office/drawing/2014/main" val="550201558"/>
                  </a:ext>
                </a:extLst>
              </a:tr>
              <a:tr h="5234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10:00 - 10:10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Welcome and Introduction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 dirty="0">
                          <a:effectLst/>
                        </a:rPr>
                        <a:t>Pitso Zwane: Facilitator, National Treasury</a:t>
                      </a:r>
                      <a:endParaRPr lang="en-ZA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extLst>
                  <a:ext uri="{0D108BD9-81ED-4DB2-BD59-A6C34878D82A}">
                    <a16:rowId xmlns:a16="http://schemas.microsoft.com/office/drawing/2014/main" val="1497269474"/>
                  </a:ext>
                </a:extLst>
              </a:tr>
              <a:tr h="4339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 dirty="0">
                          <a:effectLst/>
                        </a:rPr>
                        <a:t>10:10 - 10:25</a:t>
                      </a:r>
                      <a:endParaRPr lang="en-ZA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Opening remarks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 dirty="0">
                          <a:effectLst/>
                        </a:rPr>
                        <a:t>National Treasury</a:t>
                      </a:r>
                      <a:endParaRPr lang="en-ZA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extLst>
                  <a:ext uri="{0D108BD9-81ED-4DB2-BD59-A6C34878D82A}">
                    <a16:rowId xmlns:a16="http://schemas.microsoft.com/office/drawing/2014/main" val="3807616028"/>
                  </a:ext>
                </a:extLst>
              </a:tr>
              <a:tr h="6104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10:25 - 10:45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Purpose &amp; objectives of Open Government Portal (OGB)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Patrick Sokhela: SA OGP Point of Contact, Department of Public Service Administration (DPSA)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extLst>
                  <a:ext uri="{0D108BD9-81ED-4DB2-BD59-A6C34878D82A}">
                    <a16:rowId xmlns:a16="http://schemas.microsoft.com/office/drawing/2014/main" val="3867085308"/>
                  </a:ext>
                </a:extLst>
              </a:tr>
              <a:tr h="5505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10:45 - 11:25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Keynote presentation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Sello Mashaba (conditional grants spending) and Mandla Gilimani (Section 71 spending): Directors Local Government Budget Analysis, National Treasury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extLst>
                  <a:ext uri="{0D108BD9-81ED-4DB2-BD59-A6C34878D82A}">
                    <a16:rowId xmlns:a16="http://schemas.microsoft.com/office/drawing/2014/main" val="476060667"/>
                  </a:ext>
                </a:extLst>
              </a:tr>
              <a:tr h="14622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11:25 - 12:15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Q &amp;A Session with audience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 dirty="0">
                          <a:effectLst/>
                        </a:rPr>
                        <a:t>Panel to respond to Q&amp;A: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Courier New" panose="02070309020205020404" pitchFamily="49" charset="0"/>
                        <a:buChar char="-"/>
                      </a:pPr>
                      <a:r>
                        <a:rPr lang="en-ZA" sz="1400" kern="100" dirty="0">
                          <a:effectLst/>
                        </a:rPr>
                        <a:t>Gert van Der Linde: Chief Operating Officer, Infrastructure Finance Corporation (INCA)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Courier New" panose="02070309020205020404" pitchFamily="49" charset="0"/>
                        <a:buChar char="-"/>
                      </a:pPr>
                      <a:r>
                        <a:rPr lang="en-ZA" sz="1400" kern="100" dirty="0">
                          <a:effectLst/>
                        </a:rPr>
                        <a:t>Zinzi Mphahlele: Manager Budget and Reporting, Polokwane Municipality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Courier New" panose="02070309020205020404" pitchFamily="49" charset="0"/>
                        <a:buChar char="-"/>
                      </a:pPr>
                      <a:r>
                        <a:rPr lang="en-ZA" sz="1400" kern="100" dirty="0">
                          <a:effectLst/>
                        </a:rPr>
                        <a:t>Jan Hattingh: Chief Director Local Government Budget Analysis, National Treasury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Courier New" panose="02070309020205020404" pitchFamily="49" charset="0"/>
                        <a:buChar char="-"/>
                      </a:pPr>
                      <a:r>
                        <a:rPr lang="en-ZA" sz="1400" kern="100" dirty="0">
                          <a:effectLst/>
                        </a:rPr>
                        <a:t>Yunus </a:t>
                      </a:r>
                      <a:r>
                        <a:rPr lang="en-ZA" sz="1400" kern="100" dirty="0" err="1">
                          <a:effectLst/>
                        </a:rPr>
                        <a:t>Chamda</a:t>
                      </a:r>
                      <a:r>
                        <a:rPr lang="en-ZA" sz="1400" kern="100" dirty="0">
                          <a:effectLst/>
                        </a:rPr>
                        <a:t>: Coordinator of the Joburg Crisis Alliance, Ahmed Kathrada Foundation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Courier New" panose="02070309020205020404" pitchFamily="49" charset="0"/>
                        <a:buChar char="-"/>
                      </a:pPr>
                      <a:r>
                        <a:rPr lang="en-ZA" sz="1400" kern="100" dirty="0">
                          <a:effectLst/>
                        </a:rPr>
                        <a:t>Mohammed Lorgat: Specialist Audit Support, South African Local Government Association</a:t>
                      </a:r>
                      <a:endParaRPr lang="en-ZA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extLst>
                  <a:ext uri="{0D108BD9-81ED-4DB2-BD59-A6C34878D82A}">
                    <a16:rowId xmlns:a16="http://schemas.microsoft.com/office/drawing/2014/main" val="3982924706"/>
                  </a:ext>
                </a:extLst>
              </a:tr>
              <a:tr h="4309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12:15 - 12:30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>
                          <a:effectLst/>
                        </a:rPr>
                        <a:t>Closing Remarks</a:t>
                      </a:r>
                      <a:endParaRPr lang="en-ZA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ZA" sz="1400" kern="100" dirty="0">
                          <a:effectLst/>
                        </a:rPr>
                        <a:t>Sithembile Mbete, Chief Executive Officer, Public Affairs Research Institute</a:t>
                      </a:r>
                      <a:endParaRPr lang="en-ZA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816" marR="64816" marT="0" marB="0" anchor="ctr"/>
                </a:tc>
                <a:extLst>
                  <a:ext uri="{0D108BD9-81ED-4DB2-BD59-A6C34878D82A}">
                    <a16:rowId xmlns:a16="http://schemas.microsoft.com/office/drawing/2014/main" val="2119320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378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376D8-17EA-2F3B-D0FE-5BBE9BC4E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Webinar: FROM YOUR POCKET TO PUBLIC SERVICES - TRACKING MUNICIPAL BUDGETS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1474E-A738-58C1-20F9-3D0C95AFFB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55600" indent="-355600" algn="just"/>
            <a:r>
              <a:rPr lang="en-US" dirty="0"/>
              <a:t>44 queries received during the webinar – of which all were responded to via the chat and live</a:t>
            </a:r>
          </a:p>
          <a:p>
            <a:pPr marL="355600" indent="-355600" algn="just"/>
            <a:r>
              <a:rPr lang="en-ZA" dirty="0"/>
              <a:t>Evaluation survey at end of webinar indicated that delegates found the webinar informative and of value </a:t>
            </a:r>
          </a:p>
          <a:p>
            <a:pPr marL="355600" indent="-355600" algn="just"/>
            <a:r>
              <a:rPr lang="en-US" dirty="0"/>
              <a:t>All presentations and recording clips of presentations and pertinent points published on MFMA Webpage under </a:t>
            </a:r>
            <a:r>
              <a:rPr lang="en-US" dirty="0">
                <a:hlinkClick r:id="rId2"/>
              </a:rPr>
              <a:t>https://mfma.treasury.gov.za</a:t>
            </a:r>
            <a:r>
              <a:rPr lang="en-US" dirty="0"/>
              <a:t> and GTAC </a:t>
            </a:r>
            <a:r>
              <a:rPr lang="en-ZA" dirty="0"/>
              <a:t>Knowledge Hub.</a:t>
            </a:r>
          </a:p>
          <a:p>
            <a:pPr marL="355600" indent="-355600" algn="just"/>
            <a:r>
              <a:rPr lang="en-US" dirty="0"/>
              <a:t>Recording clips also circulated on social media (LinkedIn and YouTube)</a:t>
            </a:r>
          </a:p>
          <a:p>
            <a:pPr marL="355600" indent="-355600" algn="just"/>
            <a:r>
              <a:rPr lang="en-US" dirty="0"/>
              <a:t>Next webinar planned for Q4 of 2024/25 (date to be determined once published) </a:t>
            </a:r>
          </a:p>
        </p:txBody>
      </p:sp>
    </p:spTree>
    <p:extLst>
      <p:ext uri="{BB962C8B-B14F-4D97-AF65-F5344CB8AC3E}">
        <p14:creationId xmlns:p14="http://schemas.microsoft.com/office/powerpoint/2010/main" val="2741055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330C4-F551-F4B7-12BB-691EA87D3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36052-3B00-9DEE-F163-7B7E131BE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Webinar: FROM YOUR POCKET TO PUBLIC SERVICES - TRACKING MUNICIPAL BUDGETS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4FDAE-CADE-B7A7-270F-CDE7AF4D9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55600" indent="-355600" algn="just"/>
            <a:r>
              <a:rPr lang="en-US" dirty="0"/>
              <a:t>Procurement process for support and maintenance contract almost concluded</a:t>
            </a:r>
          </a:p>
          <a:p>
            <a:pPr marL="355600" indent="-355600" algn="just"/>
            <a:r>
              <a:rPr lang="en-ZA" dirty="0"/>
              <a:t>Under the new 3-year contract various upgrades to enhance its functionality and user experience and to automate data updates  </a:t>
            </a:r>
          </a:p>
          <a:p>
            <a:pPr marL="355600" indent="-355600" algn="just"/>
            <a:r>
              <a:rPr lang="en-ZA" dirty="0"/>
              <a:t>The National Treasury also </a:t>
            </a:r>
            <a:r>
              <a:rPr lang="en-ZA" dirty="0" err="1"/>
              <a:t>publishe</a:t>
            </a:r>
            <a:r>
              <a:rPr lang="en-ZA" dirty="0"/>
              <a:t> several routine reports on municipal budgets and the financial performance against adopted budgets on the MFMA webpage at (</a:t>
            </a:r>
            <a:r>
              <a:rPr lang="en-ZA" u="sng" dirty="0">
                <a:hlinkClick r:id="rId2"/>
              </a:rPr>
              <a:t>https://treasury.gov.za</a:t>
            </a:r>
            <a:r>
              <a:rPr lang="en-ZA" dirty="0"/>
              <a:t>) under Publications and Media Releases.  The information available on the MFMA website is regularly updated and accessible to all citizens.</a:t>
            </a:r>
          </a:p>
          <a:p>
            <a:pPr marL="355600" indent="-355600" algn="just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62266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635876" y="821390"/>
            <a:ext cx="1092024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 Bold" pitchFamily="1" charset="0"/>
                <a:ea typeface="Osaka" pitchFamily="1" charset="-128"/>
              </a:defRPr>
            </a:lvl9pPr>
          </a:lstStyle>
          <a:p>
            <a:pPr algn="ctr">
              <a:defRPr/>
            </a:pPr>
            <a:r>
              <a:rPr lang="en-ZA" sz="8000" b="1" kern="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73" y="5130988"/>
            <a:ext cx="2386834" cy="94381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564DFCB-2941-9885-4413-F7337E9A686A}"/>
              </a:ext>
            </a:extLst>
          </p:cNvPr>
          <p:cNvSpPr txBox="1">
            <a:spLocks/>
          </p:cNvSpPr>
          <p:nvPr/>
        </p:nvSpPr>
        <p:spPr>
          <a:xfrm>
            <a:off x="420414" y="1966084"/>
            <a:ext cx="11644221" cy="4839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anose="05050102010706020507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361950" algn="just"/>
            <a:endParaRPr lang="en-GB" dirty="0"/>
          </a:p>
          <a:p>
            <a:pPr marL="361950" indent="-361950" algn="just"/>
            <a:endParaRPr lang="en-GB" dirty="0"/>
          </a:p>
          <a:p>
            <a:pPr algn="just"/>
            <a:endParaRPr lang="en-GB" dirty="0"/>
          </a:p>
          <a:p>
            <a:pPr marL="361950" indent="-361950" algn="just"/>
            <a:endParaRPr lang="en-GB" dirty="0"/>
          </a:p>
          <a:p>
            <a:pPr indent="714375" algn="l" defTabSz="685800">
              <a:tabLst>
                <a:tab pos="630238" algn="l"/>
              </a:tabLst>
              <a:defRPr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US" sz="1600" u="sn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https://lg.treasury.gov.za/ibi_apps/welcome</a:t>
            </a:r>
            <a:r>
              <a:rPr lang="en-US" sz="1600" u="sn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ZA" altLang="en-US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https://municipalmoney.gov.za</a:t>
            </a:r>
            <a:r>
              <a:rPr lang="en-ZA" altLang="en-US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68287" lvl="1"/>
            <a:endParaRPr lang="en-GB" dirty="0"/>
          </a:p>
        </p:txBody>
      </p:sp>
      <p:pic>
        <p:nvPicPr>
          <p:cNvPr id="3" name="Picture 2" descr="A red and white logo&#10;&#10;Description automatically generated">
            <a:extLst>
              <a:ext uri="{FF2B5EF4-FFF2-40B4-BE49-F238E27FC236}">
                <a16:creationId xmlns:a16="http://schemas.microsoft.com/office/drawing/2014/main" id="{B1C538AA-5646-96AC-3D60-4DC92CEE2B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3585" y="2730136"/>
            <a:ext cx="2777863" cy="97665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Picture 3" descr="A black and white text&#10;&#10;Description automatically generated">
            <a:extLst>
              <a:ext uri="{FF2B5EF4-FFF2-40B4-BE49-F238E27FC236}">
                <a16:creationId xmlns:a16="http://schemas.microsoft.com/office/drawing/2014/main" id="{9A003C05-0FDB-BDC3-60CC-FC6EABD6C7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9282" y="2776497"/>
            <a:ext cx="2702408" cy="82153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4181A13-EE76-EBDF-818F-48FA11EADB8A}"/>
              </a:ext>
            </a:extLst>
          </p:cNvPr>
          <p:cNvSpPr txBox="1"/>
          <p:nvPr/>
        </p:nvSpPr>
        <p:spPr>
          <a:xfrm>
            <a:off x="1860332" y="4791572"/>
            <a:ext cx="9059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>
                <a:solidFill>
                  <a:schemeClr val="bg1"/>
                </a:solidFill>
                <a:latin typeface="Calibri" panose="020F0502020204030204" pitchFamily="34" charset="0"/>
                <a:ea typeface="ＭＳ Ｐゴシック" pitchFamily="1" charset="-128"/>
                <a:cs typeface="Calibri" panose="020F0502020204030204" pitchFamily="34" charset="0"/>
              </a:rPr>
              <a:t>For additional information on national and provincial budgets, visit: </a:t>
            </a:r>
            <a:r>
              <a:rPr lang="en-ZA" dirty="0">
                <a:solidFill>
                  <a:schemeClr val="bg1"/>
                </a:solidFill>
                <a:latin typeface="Calibri" panose="020F0502020204030204" pitchFamily="34" charset="0"/>
                <a:ea typeface="ＭＳ Ｐゴシック" pitchFamily="1" charset="-128"/>
                <a:cs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https://vulekamali.gov.za</a:t>
            </a:r>
            <a:r>
              <a:rPr lang="en-ZA" dirty="0">
                <a:solidFill>
                  <a:schemeClr val="bg1"/>
                </a:solidFill>
                <a:latin typeface="Calibri" panose="020F0502020204030204" pitchFamily="34" charset="0"/>
                <a:ea typeface="ＭＳ Ｐゴシック" pitchFamily="1" charset="-128"/>
                <a:cs typeface="Calibri" panose="020F0502020204030204" pitchFamily="34" charset="0"/>
              </a:rPr>
              <a:t> </a:t>
            </a:r>
            <a:endParaRPr lang="en-ZA" dirty="0">
              <a:solidFill>
                <a:schemeClr val="bg1"/>
              </a:solidFill>
            </a:endParaRPr>
          </a:p>
          <a:p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92470" y="2047849"/>
            <a:ext cx="990074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en-ZA" dirty="0">
                <a:solidFill>
                  <a:schemeClr val="bg1"/>
                </a:solidFill>
                <a:latin typeface="Calibri" panose="020F0502020204030204" pitchFamily="34" charset="0"/>
                <a:ea typeface="ＭＳ Ｐゴシック" pitchFamily="1" charset="-128"/>
                <a:cs typeface="Calibri" panose="020F0502020204030204" pitchFamily="34" charset="0"/>
              </a:rPr>
              <a:t>For additional information on municipal matters, visit the MFMA Webpage at  </a:t>
            </a:r>
            <a:r>
              <a:rPr lang="en-ZA" dirty="0">
                <a:solidFill>
                  <a:schemeClr val="bg1"/>
                </a:solidFill>
                <a:latin typeface="Calibri" panose="020F0502020204030204" pitchFamily="34" charset="0"/>
                <a:ea typeface="ＭＳ Ｐゴシック" pitchFamily="1" charset="-128"/>
                <a:cs typeface="Calibri" panose="020F050202020403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http://mfma.gov.za</a:t>
            </a:r>
            <a:r>
              <a:rPr lang="en-ZA" dirty="0">
                <a:solidFill>
                  <a:schemeClr val="bg1"/>
                </a:solidFill>
                <a:latin typeface="Calibri" panose="020F0502020204030204" pitchFamily="34" charset="0"/>
                <a:ea typeface="ＭＳ Ｐゴシック" pitchFamily="1" charset="-128"/>
                <a:cs typeface="Calibri" panose="020F0502020204030204" pitchFamily="34" charset="0"/>
              </a:rPr>
              <a:t> or</a:t>
            </a:r>
          </a:p>
          <a:p>
            <a:pPr eaLnBrk="0" hangingPunct="0">
              <a:defRPr/>
            </a:pPr>
            <a:endParaRPr lang="en-ZA" sz="1400" dirty="0">
              <a:solidFill>
                <a:schemeClr val="bg1"/>
              </a:solidFill>
              <a:latin typeface="Calibri" panose="020F0502020204030204" pitchFamily="34" charset="0"/>
              <a:ea typeface="ＭＳ Ｐゴシック" pitchFamily="1" charset="-128"/>
              <a:cs typeface="Calibri" panose="020F0502020204030204" pitchFamily="34" charset="0"/>
            </a:endParaRPr>
          </a:p>
          <a:p>
            <a:pPr eaLnBrk="0" hangingPunct="0">
              <a:defRPr/>
            </a:pPr>
            <a:endParaRPr lang="en-ZA" sz="1400" dirty="0">
              <a:solidFill>
                <a:schemeClr val="bg1"/>
              </a:solidFill>
              <a:latin typeface="Calibri" panose="020F0502020204030204" pitchFamily="34" charset="0"/>
              <a:ea typeface="ＭＳ Ｐゴシック" pitchFamily="1" charset="-128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98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T Colours">
      <a:dk1>
        <a:srgbClr val="000000"/>
      </a:dk1>
      <a:lt1>
        <a:sysClr val="window" lastClr="FFFFFF"/>
      </a:lt1>
      <a:dk2>
        <a:srgbClr val="BFBFBF"/>
      </a:dk2>
      <a:lt2>
        <a:srgbClr val="D8D8D8"/>
      </a:lt2>
      <a:accent1>
        <a:srgbClr val="B4111A"/>
      </a:accent1>
      <a:accent2>
        <a:srgbClr val="F89734"/>
      </a:accent2>
      <a:accent3>
        <a:srgbClr val="DCB95B"/>
      </a:accent3>
      <a:accent4>
        <a:srgbClr val="939598"/>
      </a:accent4>
      <a:accent5>
        <a:srgbClr val="00A0D9"/>
      </a:accent5>
      <a:accent6>
        <a:srgbClr val="0AA145"/>
      </a:accent6>
      <a:hlink>
        <a:srgbClr val="006AA0"/>
      </a:hlink>
      <a:folHlink>
        <a:srgbClr val="00000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OGP - 11 Sept 2025" id="{05B49396-83C5-436D-91C8-8B7619F9B6B4}" vid="{4707B792-299A-4FE4-B5B1-436EF58F78D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62A005364A434E948761705CBE0571" ma:contentTypeVersion="12" ma:contentTypeDescription="Create a new document." ma:contentTypeScope="" ma:versionID="0cb906ec32e2b55c5a203840b3418cc9">
  <xsd:schema xmlns:xsd="http://www.w3.org/2001/XMLSchema" xmlns:xs="http://www.w3.org/2001/XMLSchema" xmlns:p="http://schemas.microsoft.com/office/2006/metadata/properties" xmlns:ns2="2f0f876a-95e3-47f0-8db7-6c17785d8d10" xmlns:ns3="bc5fee79-89fb-4135-8044-c6ed64526b37" targetNamespace="http://schemas.microsoft.com/office/2006/metadata/properties" ma:root="true" ma:fieldsID="29a18382796b52711ccb9df1b476b391" ns2:_="" ns3:_="">
    <xsd:import namespace="2f0f876a-95e3-47f0-8db7-6c17785d8d10"/>
    <xsd:import namespace="bc5fee79-89fb-4135-8044-c6ed64526b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0f876a-95e3-47f0-8db7-6c17785d8d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5fee79-89fb-4135-8044-c6ed64526b3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97DF67-D7C7-4558-8888-3F981F381F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9E68BC-416B-41CB-B8DB-D32CED92072B}">
  <ds:schemaRefs>
    <ds:schemaRef ds:uri="2f0f876a-95e3-47f0-8db7-6c17785d8d10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c5fee79-89fb-4135-8044-c6ed64526b3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6537BA4-8355-478E-91EC-7A476D7F41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0f876a-95e3-47f0-8db7-6c17785d8d10"/>
    <ds:schemaRef ds:uri="bc5fee79-89fb-4135-8044-c6ed64526b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</TotalTime>
  <Words>587</Words>
  <Application>Microsoft Office PowerPoint</Application>
  <PresentationFormat>Widescreen</PresentationFormat>
  <Paragraphs>66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Courier New</vt:lpstr>
      <vt:lpstr>Symbol</vt:lpstr>
      <vt:lpstr>Office Theme</vt:lpstr>
      <vt:lpstr>PowerPoint Presentation</vt:lpstr>
      <vt:lpstr>Webinar: FROM YOUR POCKET TO PUBLIC SERVICES - TRACKING MUNICIPAL BUDGETS</vt:lpstr>
      <vt:lpstr>Webinar: FROM YOUR POCKET TO PUBLIC SERVICES - TRACKING MUNICIPAL BUDGETS</vt:lpstr>
      <vt:lpstr>Webinar: FROM YOUR POCKET TO PUBLIC SERVICES - TRACKING MUNICIPAL BUDGETS</vt:lpstr>
      <vt:lpstr>Webinar: FROM YOUR POCKET TO PUBLIC SERVICES - TRACKING MUNICIPAL BUDGETS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Maritza Badenhorst</dc:creator>
  <cp:lastModifiedBy>Una Rautenbach</cp:lastModifiedBy>
  <cp:revision>15</cp:revision>
  <dcterms:created xsi:type="dcterms:W3CDTF">2025-08-29T07:08:01Z</dcterms:created>
  <dcterms:modified xsi:type="dcterms:W3CDTF">2025-09-11T12:56:18Z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0x0101004E62A005364A434E948761705CBE0571</vt:lpwstr>
  </property>
</Properties>
</file>